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sldIdLst>
    <p:sldId id="256" r:id="rId2"/>
    <p:sldId id="257" r:id="rId3"/>
    <p:sldId id="258" r:id="rId4"/>
    <p:sldId id="259" r:id="rId5"/>
    <p:sldId id="260" r:id="rId6"/>
    <p:sldId id="261" r:id="rId7"/>
    <p:sldId id="262" r:id="rId8"/>
    <p:sldId id="263" r:id="rId9"/>
    <p:sldId id="264" r:id="rId10"/>
    <p:sldId id="265" r:id="rId11"/>
    <p:sldId id="270"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69" d="100"/>
          <a:sy n="69" d="100"/>
        </p:scale>
        <p:origin x="9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12/31/2023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29779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12/31/2023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64374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12/31/2023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49758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12/31/2023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1036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12/31/2023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44293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12/31/2023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6857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12/31/2023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03747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12/31/2023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45876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12/31/2023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34741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12/31/2023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82972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12/31/2023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26773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12/31/2023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31947941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53" r:id="rId6"/>
    <p:sldLayoutId id="2147483749" r:id="rId7"/>
    <p:sldLayoutId id="2147483750" r:id="rId8"/>
    <p:sldLayoutId id="2147483751" r:id="rId9"/>
    <p:sldLayoutId id="2147483752" r:id="rId10"/>
    <p:sldLayoutId id="2147483754"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11.jfif"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image" Target="../media/image4.jpg"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image" Target="../media/image7.jpg"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image" Target="../media/image8.jp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Freeform: Shape 11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912404" y="4297328"/>
            <a:ext cx="4669996" cy="2327703"/>
          </a:xfrm>
        </p:spPr>
        <p:txBody>
          <a:bodyPr vert="horz" lIns="91440" tIns="45720" rIns="91440" bIns="45720" rtlCol="0" anchor="ctr">
            <a:normAutofit/>
          </a:bodyPr>
          <a:lstStyle/>
          <a:p>
            <a:pPr marL="742950">
              <a:lnSpc>
                <a:spcPct val="100000"/>
              </a:lnSpc>
            </a:pPr>
            <a:r>
              <a:rPr lang="en-US" sz="1200" b="1" dirty="0"/>
              <a:t>Group P</a:t>
            </a:r>
          </a:p>
          <a:p>
            <a:pPr marL="742950">
              <a:lnSpc>
                <a:spcPct val="100000"/>
              </a:lnSpc>
            </a:pPr>
            <a:r>
              <a:rPr lang="en-US" sz="1200" b="1" dirty="0"/>
              <a:t>Presented by :-</a:t>
            </a:r>
          </a:p>
          <a:p>
            <a:pPr marL="742950">
              <a:lnSpc>
                <a:spcPct val="100000"/>
              </a:lnSpc>
            </a:pPr>
            <a:r>
              <a:rPr lang="en-US" sz="1200" dirty="0" err="1"/>
              <a:t>Pir</a:t>
            </a:r>
            <a:r>
              <a:rPr lang="en-US" sz="1200" dirty="0"/>
              <a:t> </a:t>
            </a:r>
            <a:r>
              <a:rPr lang="en-US" sz="1200" dirty="0" err="1"/>
              <a:t>Hilal</a:t>
            </a:r>
            <a:r>
              <a:rPr lang="en-US" sz="1200" dirty="0"/>
              <a:t> Ahmad (MCA-21-25)</a:t>
            </a:r>
          </a:p>
          <a:p>
            <a:pPr marL="742950">
              <a:lnSpc>
                <a:spcPct val="100000"/>
              </a:lnSpc>
            </a:pPr>
            <a:r>
              <a:rPr lang="en-US" sz="1200" dirty="0" err="1"/>
              <a:t>Zameer</a:t>
            </a:r>
            <a:r>
              <a:rPr lang="en-US" sz="1200" dirty="0"/>
              <a:t> Ahmad Mir(MCA-21-61)</a:t>
            </a:r>
          </a:p>
        </p:txBody>
      </p:sp>
      <p:pic>
        <p:nvPicPr>
          <p:cNvPr id="9" name="Picture 2">
            <a:extLst>
              <a:ext uri="{FF2B5EF4-FFF2-40B4-BE49-F238E27FC236}">
                <a16:creationId xmlns:a16="http://schemas.microsoft.com/office/drawing/2014/main" id="{2F681E0C-265A-4A11-BB09-0C3107FE580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50" y="1562262"/>
            <a:ext cx="5397292" cy="3993420"/>
          </a:xfrm>
          <a:prstGeom prst="rect">
            <a:avLst/>
          </a:prstGeom>
          <a:noFill/>
        </p:spPr>
      </p:pic>
      <p:sp>
        <p:nvSpPr>
          <p:cNvPr id="4" name="Rectangle 3">
            <a:extLst>
              <a:ext uri="{FF2B5EF4-FFF2-40B4-BE49-F238E27FC236}">
                <a16:creationId xmlns:a16="http://schemas.microsoft.com/office/drawing/2014/main" id="{6C83C65B-036A-448E-BEA1-FEAA76385828}"/>
              </a:ext>
            </a:extLst>
          </p:cNvPr>
          <p:cNvSpPr/>
          <p:nvPr/>
        </p:nvSpPr>
        <p:spPr>
          <a:xfrm>
            <a:off x="118596" y="2343798"/>
            <a:ext cx="3386608" cy="19389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buClrTx/>
              <a:buFontTx/>
              <a:buNone/>
            </a:pPr>
            <a:r>
              <a:rPr lang="en-US" sz="4000" b="1" dirty="0">
                <a:solidFill>
                  <a:srgbClr val="4BACC6">
                    <a:lumMod val="50000"/>
                  </a:srgbClr>
                </a:solidFill>
                <a:latin typeface="Arial" pitchFamily="34" charset="0"/>
                <a:cs typeface="Arial" pitchFamily="34" charset="0"/>
              </a:rPr>
              <a:t>Library </a:t>
            </a:r>
          </a:p>
          <a:p>
            <a:pPr>
              <a:buClrTx/>
              <a:buFontTx/>
              <a:buNone/>
            </a:pPr>
            <a:r>
              <a:rPr lang="en-US" sz="4000" b="1" dirty="0">
                <a:solidFill>
                  <a:srgbClr val="4BACC6">
                    <a:lumMod val="50000"/>
                  </a:srgbClr>
                </a:solidFill>
                <a:latin typeface="Arial" pitchFamily="34" charset="0"/>
                <a:cs typeface="Arial" pitchFamily="34" charset="0"/>
              </a:rPr>
              <a:t>Management</a:t>
            </a:r>
          </a:p>
          <a:p>
            <a:pPr>
              <a:buClrTx/>
              <a:buFontTx/>
              <a:buNone/>
            </a:pPr>
            <a:r>
              <a:rPr lang="en-US" sz="4000" b="1" dirty="0">
                <a:solidFill>
                  <a:srgbClr val="4BACC6">
                    <a:lumMod val="50000"/>
                  </a:srgbClr>
                </a:solidFill>
                <a:latin typeface="Arial" pitchFamily="34" charset="0"/>
                <a:cs typeface="Arial" pitchFamily="34" charset="0"/>
              </a:rPr>
              <a:t>System</a:t>
            </a:r>
            <a:endParaRPr lang="en-IN" sz="4000" b="1" dirty="0">
              <a:solidFill>
                <a:srgbClr val="4BACC6">
                  <a:lumMod val="50000"/>
                </a:srgbClr>
              </a:solidFill>
              <a:latin typeface="Calibri"/>
            </a:endParaRPr>
          </a:p>
        </p:txBody>
      </p:sp>
      <p:sp>
        <p:nvSpPr>
          <p:cNvPr id="11" name="Rectangle 10">
            <a:extLst>
              <a:ext uri="{FF2B5EF4-FFF2-40B4-BE49-F238E27FC236}">
                <a16:creationId xmlns:a16="http://schemas.microsoft.com/office/drawing/2014/main" id="{8F8DD629-EEA1-4CF8-8E31-B03034ABEF51}"/>
              </a:ext>
            </a:extLst>
          </p:cNvPr>
          <p:cNvSpPr/>
          <p:nvPr/>
        </p:nvSpPr>
        <p:spPr>
          <a:xfrm>
            <a:off x="1524000" y="138053"/>
            <a:ext cx="8589818" cy="523220"/>
          </a:xfrm>
          <a:prstGeom prst="rect">
            <a:avLst/>
          </a:prstGeom>
          <a:effectLst>
            <a:outerShdw blurRad="50800" dist="38100" dir="18900000" algn="bl" rotWithShape="0">
              <a:prstClr val="black">
                <a:alpha val="40000"/>
              </a:prstClr>
            </a:outerShdw>
          </a:effectLst>
        </p:spPr>
        <p:txBody>
          <a:bodyPr wrap="square">
            <a:spAutoFit/>
          </a:bodyPr>
          <a:lstStyle/>
          <a:p>
            <a:pPr algn="ctr"/>
            <a:r>
              <a:rPr lang="en-US" sz="2800" b="1" dirty="0">
                <a:ln w="12700">
                  <a:solidFill>
                    <a:schemeClr val="accent5"/>
                  </a:solidFill>
                  <a:prstDash val="solid"/>
                </a:ln>
                <a:solidFill>
                  <a:schemeClr val="tx2">
                    <a:lumMod val="50000"/>
                  </a:schemeClr>
                </a:solidFill>
                <a:latin typeface="Arial" pitchFamily="34" charset="0"/>
                <a:cs typeface="Arial" pitchFamily="34" charset="0"/>
              </a:rPr>
              <a:t>Islamic University Of Science &amp; Technology</a:t>
            </a:r>
            <a:endParaRPr lang="en-GB" sz="2800" b="1" dirty="0">
              <a:ln w="12700">
                <a:solidFill>
                  <a:schemeClr val="accent5"/>
                </a:solidFill>
                <a:prstDash val="solid"/>
              </a:ln>
              <a:solidFill>
                <a:schemeClr val="tx2">
                  <a:lumMod val="50000"/>
                </a:schemeClr>
              </a:solidFill>
            </a:endParaRPr>
          </a:p>
        </p:txBody>
      </p:sp>
    </p:spTree>
    <p:extLst>
      <p:ext uri="{BB962C8B-B14F-4D97-AF65-F5344CB8AC3E}">
        <p14:creationId xmlns:p14="http://schemas.microsoft.com/office/powerpoint/2010/main" val="175362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Shape 12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609600" y="704258"/>
            <a:ext cx="5602778" cy="1451509"/>
          </a:xfrm>
        </p:spPr>
        <p:txBody>
          <a:bodyPr vert="horz" lIns="91440" tIns="45720" rIns="91440" bIns="45720" rtlCol="0" anchor="b">
            <a:normAutofit/>
          </a:bodyPr>
          <a:lstStyle/>
          <a:p>
            <a:r>
              <a:rPr lang="en-US" sz="4400" kern="1200" dirty="0">
                <a:solidFill>
                  <a:schemeClr val="tx1"/>
                </a:solidFill>
                <a:latin typeface="+mj-lt"/>
                <a:ea typeface="+mj-ea"/>
                <a:cs typeface="+mj-cs"/>
              </a:rPr>
              <a:t>Conclusion</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10197" y="2391995"/>
            <a:ext cx="5588281" cy="3174788"/>
          </a:xfrm>
        </p:spPr>
        <p:txBody>
          <a:bodyPr vert="horz" lIns="91440" tIns="45720" rIns="91440" bIns="45720" rtlCol="0" anchor="t">
            <a:normAutofit/>
          </a:bodyPr>
          <a:lstStyle/>
          <a:p>
            <a:pPr marL="285750" lvl="0" indent="-285750">
              <a:buFont typeface="Arial" panose="020B0604020202020204" pitchFamily="34" charset="0"/>
              <a:buChar char="•"/>
            </a:pPr>
            <a:r>
              <a:rPr lang="en-US" sz="1600" dirty="0"/>
              <a:t>This website provides a computerized version of library management system which will benefit the students as well as the staff of the library.</a:t>
            </a:r>
          </a:p>
          <a:p>
            <a:pPr marL="285750" indent="-285750">
              <a:buFont typeface="Arial" panose="020B0604020202020204" pitchFamily="34" charset="0"/>
              <a:buChar char="•"/>
            </a:pPr>
            <a:r>
              <a:rPr lang="en-US" sz="1600" dirty="0"/>
              <a:t>The implementation of the system in the organization will considerably reduce data entry time and also provide readily calculated reports.</a:t>
            </a:r>
          </a:p>
          <a:p>
            <a:pPr marL="285750" lvl="0" indent="-285750">
              <a:buFont typeface="Arial" panose="020B0604020202020204" pitchFamily="34" charset="0"/>
              <a:buChar char="•"/>
            </a:pPr>
            <a:endParaRPr lang="en-US" sz="1600" dirty="0"/>
          </a:p>
          <a:p>
            <a:pPr marL="1885950">
              <a:lnSpc>
                <a:spcPct val="100000"/>
              </a:lnSpc>
            </a:pPr>
            <a:endParaRPr lang="en-US" sz="1600" dirty="0"/>
          </a:p>
          <a:p>
            <a:pPr marL="1885950">
              <a:lnSpc>
                <a:spcPct val="100000"/>
              </a:lnSpc>
            </a:pPr>
            <a:endParaRPr lang="en-US" sz="1600" dirty="0"/>
          </a:p>
          <a:p>
            <a:pPr marL="1885950">
              <a:lnSpc>
                <a:spcPct val="100000"/>
              </a:lnSpc>
            </a:pPr>
            <a:endParaRPr lang="en-US" sz="1600" dirty="0"/>
          </a:p>
        </p:txBody>
      </p:sp>
      <p:pic>
        <p:nvPicPr>
          <p:cNvPr id="6" name="Picture 5">
            <a:extLst>
              <a:ext uri="{FF2B5EF4-FFF2-40B4-BE49-F238E27FC236}">
                <a16:creationId xmlns:a16="http://schemas.microsoft.com/office/drawing/2014/main" id="{AEA885A0-6C4E-462D-9242-EABFA052D0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42673" y="1"/>
            <a:ext cx="4571999"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2198268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5" name="Rectangle 17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Freeform: Shape 17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8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609600" y="4297329"/>
            <a:ext cx="10803147" cy="1922496"/>
          </a:xfrm>
        </p:spPr>
        <p:txBody>
          <a:bodyPr vert="horz" lIns="91440" tIns="45720" rIns="91440" bIns="45720" rtlCol="0" anchor="ctr">
            <a:normAutofit/>
          </a:bodyPr>
          <a:lstStyle/>
          <a:p>
            <a:pPr marL="571500" algn="ctr">
              <a:lnSpc>
                <a:spcPct val="100000"/>
              </a:lnSpc>
            </a:pPr>
            <a:r>
              <a:rPr lang="en-US" sz="4400" kern="1200" dirty="0">
                <a:solidFill>
                  <a:schemeClr val="tx1"/>
                </a:solidFill>
                <a:latin typeface="+mj-lt"/>
                <a:ea typeface="+mj-ea"/>
                <a:cs typeface="+mj-cs"/>
                <a:sym typeface="Wingdings" panose="05000000000000000000" pitchFamily="2" charset="2"/>
              </a:rPr>
              <a:t>  </a:t>
            </a:r>
            <a:r>
              <a:rPr lang="en-US" sz="2000" kern="1200" dirty="0">
                <a:solidFill>
                  <a:schemeClr val="tx1"/>
                </a:solidFill>
                <a:latin typeface="+mj-lt"/>
                <a:ea typeface="+mj-ea"/>
                <a:cs typeface="+mj-cs"/>
                <a:sym typeface="Wingdings" panose="05000000000000000000" pitchFamily="2" charset="2"/>
              </a:rPr>
              <a:t></a:t>
            </a:r>
            <a:r>
              <a:rPr lang="en-US" sz="2000" kern="1200" dirty="0">
                <a:solidFill>
                  <a:schemeClr val="tx1"/>
                </a:solidFill>
                <a:latin typeface="+mj-lt"/>
                <a:ea typeface="+mj-ea"/>
                <a:cs typeface="+mj-cs"/>
              </a:rPr>
              <a:t> </a:t>
            </a:r>
            <a:r>
              <a:rPr lang="en-US" sz="2000" dirty="0"/>
              <a:t>Thank You: We extend our heartfelt gratitude for your time and attention.</a:t>
            </a:r>
            <a:br>
              <a:rPr lang="en-US" sz="2000" dirty="0"/>
            </a:br>
            <a:br>
              <a:rPr lang="en-US" sz="2000" dirty="0"/>
            </a:br>
            <a:endParaRPr lang="en-US" sz="2000"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24A07D45-0BA1-478E-9C7D-FFED17F6B4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39717" y="435571"/>
            <a:ext cx="7730838" cy="3659155"/>
          </a:xfrm>
          <a:custGeom>
            <a:avLst/>
            <a:gdLst/>
            <a:ahLst/>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p:spPr>
      </p:pic>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912404" y="5735781"/>
            <a:ext cx="4669996" cy="1122217"/>
          </a:xfrm>
        </p:spPr>
        <p:txBody>
          <a:bodyPr vert="horz" lIns="91440" tIns="45720" rIns="91440" bIns="45720" rtlCol="0" anchor="ctr">
            <a:normAutofit/>
          </a:bodyPr>
          <a:lstStyle/>
          <a:p>
            <a:pPr marL="571500">
              <a:lnSpc>
                <a:spcPct val="100000"/>
              </a:lnSpc>
            </a:pPr>
            <a:br>
              <a:rPr lang="en-US" sz="1700" dirty="0"/>
            </a:br>
            <a:endParaRPr lang="en-US" sz="1700" dirty="0"/>
          </a:p>
          <a:p>
            <a:pPr marL="742950" lvl="1" algn="l">
              <a:lnSpc>
                <a:spcPct val="100000"/>
              </a:lnSpc>
            </a:pPr>
            <a:endParaRPr lang="en-US" sz="1700" b="0" i="0" dirty="0">
              <a:effectLst/>
            </a:endParaRPr>
          </a:p>
          <a:p>
            <a:pPr marL="1885950">
              <a:lnSpc>
                <a:spcPct val="100000"/>
              </a:lnSpc>
            </a:pPr>
            <a:endParaRPr lang="en-US" sz="1700" dirty="0"/>
          </a:p>
          <a:p>
            <a:pPr marL="1885950">
              <a:lnSpc>
                <a:spcPct val="100000"/>
              </a:lnSpc>
            </a:pPr>
            <a:endParaRPr lang="en-US" sz="1700" dirty="0"/>
          </a:p>
          <a:p>
            <a:pPr marL="1885950">
              <a:lnSpc>
                <a:spcPct val="100000"/>
              </a:lnSpc>
            </a:pPr>
            <a:endParaRPr lang="en-US" sz="1700" dirty="0"/>
          </a:p>
          <a:p>
            <a:pPr marL="1885950">
              <a:lnSpc>
                <a:spcPct val="100000"/>
              </a:lnSpc>
            </a:pPr>
            <a:endParaRPr lang="en-US" sz="1700" dirty="0"/>
          </a:p>
          <a:p>
            <a:pPr marL="1885950">
              <a:lnSpc>
                <a:spcPct val="100000"/>
              </a:lnSpc>
            </a:pPr>
            <a:endParaRPr lang="en-US" sz="1700" dirty="0"/>
          </a:p>
          <a:p>
            <a:pPr marL="1885950">
              <a:lnSpc>
                <a:spcPct val="100000"/>
              </a:lnSpc>
            </a:pPr>
            <a:endParaRPr lang="en-US" sz="1700" dirty="0"/>
          </a:p>
          <a:p>
            <a:pPr marL="1885950">
              <a:lnSpc>
                <a:spcPct val="100000"/>
              </a:lnSpc>
            </a:pPr>
            <a:endParaRPr lang="en-US" sz="1700" dirty="0"/>
          </a:p>
        </p:txBody>
      </p:sp>
    </p:spTree>
    <p:extLst>
      <p:ext uri="{BB962C8B-B14F-4D97-AF65-F5344CB8AC3E}">
        <p14:creationId xmlns:p14="http://schemas.microsoft.com/office/powerpoint/2010/main" val="516479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59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291578" y="879328"/>
            <a:ext cx="5602778" cy="1228436"/>
          </a:xfrm>
        </p:spPr>
        <p:txBody>
          <a:bodyPr vert="horz" lIns="91440" tIns="45720" rIns="91440" bIns="45720" rtlCol="0" anchor="b">
            <a:normAutofit/>
          </a:bodyPr>
          <a:lstStyle/>
          <a:p>
            <a:r>
              <a:rPr lang="en-US" sz="4400" kern="1200" dirty="0">
                <a:solidFill>
                  <a:schemeClr val="tx1"/>
                </a:solidFill>
                <a:latin typeface="+mj-lt"/>
                <a:ea typeface="+mj-ea"/>
                <a:cs typeface="+mj-cs"/>
              </a:rPr>
              <a:t>Contents</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10197" y="2784763"/>
            <a:ext cx="5588281" cy="2782019"/>
          </a:xfrm>
        </p:spPr>
        <p:txBody>
          <a:bodyPr vert="horz" lIns="91440" tIns="45720" rIns="91440" bIns="45720" rtlCol="0" anchor="t">
            <a:normAutofit/>
          </a:bodyPr>
          <a:lstStyle/>
          <a:p>
            <a:pPr marL="342900" indent="-342900">
              <a:buFont typeface="Wingdings" panose="05000000000000000000" pitchFamily="2" charset="2"/>
              <a:buChar char="Ø"/>
            </a:pPr>
            <a:r>
              <a:rPr lang="en-IN" sz="1600" dirty="0">
                <a:solidFill>
                  <a:schemeClr val="tx2">
                    <a:lumMod val="50000"/>
                  </a:schemeClr>
                </a:solidFill>
              </a:rPr>
              <a:t>1.Introduction</a:t>
            </a:r>
          </a:p>
          <a:p>
            <a:pPr marL="342900" indent="-342900">
              <a:buFont typeface="Wingdings" panose="05000000000000000000" pitchFamily="2" charset="2"/>
              <a:buChar char="Ø"/>
            </a:pPr>
            <a:r>
              <a:rPr lang="en-IN" sz="1600" dirty="0">
                <a:solidFill>
                  <a:schemeClr val="tx2">
                    <a:lumMod val="50000"/>
                  </a:schemeClr>
                </a:solidFill>
              </a:rPr>
              <a:t>2.</a:t>
            </a:r>
            <a:r>
              <a:rPr lang="en-GB" sz="1600" dirty="0">
                <a:solidFill>
                  <a:schemeClr val="tx2">
                    <a:lumMod val="50000"/>
                  </a:schemeClr>
                </a:solidFill>
                <a:latin typeface="Libre Franklin" pitchFamily="2" charset="0"/>
              </a:rPr>
              <a:t>Existing System</a:t>
            </a:r>
          </a:p>
          <a:p>
            <a:pPr marL="342900" indent="-342900">
              <a:buFont typeface="Wingdings" panose="05000000000000000000" pitchFamily="2" charset="2"/>
              <a:buChar char="Ø"/>
            </a:pPr>
            <a:r>
              <a:rPr lang="en-GB" sz="1600" dirty="0">
                <a:solidFill>
                  <a:schemeClr val="tx2">
                    <a:lumMod val="50000"/>
                  </a:schemeClr>
                </a:solidFill>
                <a:latin typeface="Libre Franklin" pitchFamily="2" charset="0"/>
              </a:rPr>
              <a:t>3.Objectives</a:t>
            </a:r>
          </a:p>
          <a:p>
            <a:pPr marL="342900" indent="-342900">
              <a:buFont typeface="Wingdings" panose="05000000000000000000" pitchFamily="2" charset="2"/>
              <a:buChar char="Ø"/>
            </a:pPr>
            <a:r>
              <a:rPr lang="en-GB" sz="1600" dirty="0">
                <a:solidFill>
                  <a:schemeClr val="tx2">
                    <a:lumMod val="50000"/>
                  </a:schemeClr>
                </a:solidFill>
                <a:latin typeface="Libre Franklin" pitchFamily="2" charset="0"/>
              </a:rPr>
              <a:t>4.Modules</a:t>
            </a:r>
          </a:p>
          <a:p>
            <a:pPr marL="342900" indent="-342900">
              <a:buFont typeface="Wingdings" panose="05000000000000000000" pitchFamily="2" charset="2"/>
              <a:buChar char="Ø"/>
            </a:pPr>
            <a:r>
              <a:rPr lang="en-GB" sz="1600" dirty="0">
                <a:solidFill>
                  <a:schemeClr val="tx2">
                    <a:lumMod val="50000"/>
                  </a:schemeClr>
                </a:solidFill>
                <a:latin typeface="Libre Franklin" pitchFamily="2" charset="0"/>
              </a:rPr>
              <a:t>5.Future Scope</a:t>
            </a:r>
          </a:p>
          <a:p>
            <a:pPr marL="342900" indent="-342900">
              <a:buFont typeface="Wingdings" panose="05000000000000000000" pitchFamily="2" charset="2"/>
              <a:buChar char="Ø"/>
            </a:pPr>
            <a:r>
              <a:rPr lang="en-GB" sz="1600" dirty="0">
                <a:solidFill>
                  <a:schemeClr val="tx2">
                    <a:lumMod val="50000"/>
                  </a:schemeClr>
                </a:solidFill>
                <a:latin typeface="Libre Franklin" pitchFamily="2" charset="0"/>
              </a:rPr>
              <a:t>6.Conclusion</a:t>
            </a:r>
            <a:endParaRPr lang="en-US" sz="1600" dirty="0">
              <a:solidFill>
                <a:schemeClr val="tx2">
                  <a:lumMod val="50000"/>
                </a:schemeClr>
              </a:solidFill>
            </a:endParaRPr>
          </a:p>
        </p:txBody>
      </p:sp>
      <p:pic>
        <p:nvPicPr>
          <p:cNvPr id="8" name="Picture 7">
            <a:extLst>
              <a:ext uri="{FF2B5EF4-FFF2-40B4-BE49-F238E27FC236}">
                <a16:creationId xmlns:a16="http://schemas.microsoft.com/office/drawing/2014/main" id="{02351D45-5421-4358-8ED9-7124C7603D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56923" y="-157017"/>
            <a:ext cx="5143499"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3966921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304800" y="1272411"/>
            <a:ext cx="5602778" cy="736615"/>
          </a:xfrm>
        </p:spPr>
        <p:txBody>
          <a:bodyPr vert="horz" lIns="91440" tIns="45720" rIns="91440" bIns="45720" rtlCol="0" anchor="b">
            <a:normAutofit fontScale="90000"/>
          </a:bodyPr>
          <a:lstStyle/>
          <a:p>
            <a:r>
              <a:rPr lang="en-US" sz="4400" kern="1200" dirty="0">
                <a:solidFill>
                  <a:schemeClr val="tx1"/>
                </a:solidFill>
                <a:latin typeface="+mj-lt"/>
                <a:ea typeface="+mj-ea"/>
                <a:cs typeface="+mj-cs"/>
              </a:rPr>
              <a:t>Introduction</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10197" y="2493818"/>
            <a:ext cx="5588281" cy="4131214"/>
          </a:xfrm>
        </p:spPr>
        <p:txBody>
          <a:bodyPr vert="horz" lIns="91440" tIns="45720" rIns="91440" bIns="45720" rtlCol="0" anchor="t">
            <a:normAutofit/>
          </a:bodyPr>
          <a:lstStyle/>
          <a:p>
            <a:pPr marL="571500">
              <a:lnSpc>
                <a:spcPct val="100000"/>
              </a:lnSpc>
            </a:pPr>
            <a:endParaRPr lang="en-US" sz="1600" dirty="0">
              <a:solidFill>
                <a:schemeClr val="tx2">
                  <a:lumMod val="50000"/>
                </a:schemeClr>
              </a:solidFill>
            </a:endParaRPr>
          </a:p>
          <a:p>
            <a:r>
              <a:rPr lang="en-GB" sz="1600" dirty="0">
                <a:solidFill>
                  <a:schemeClr val="tx2">
                    <a:lumMod val="50000"/>
                  </a:schemeClr>
                </a:solidFill>
                <a:latin typeface="arial" panose="020B0604020202020204" pitchFamily="34" charset="0"/>
              </a:rPr>
              <a:t>A Library Management System is a project that tries to create an automated and computerised version for a library so that the daily work of a library can be managed and monitored easily and efficiently.</a:t>
            </a:r>
            <a:endParaRPr lang="en-US" sz="1600" dirty="0">
              <a:solidFill>
                <a:schemeClr val="tx2">
                  <a:lumMod val="50000"/>
                </a:schemeClr>
              </a:solidFill>
            </a:endParaRPr>
          </a:p>
        </p:txBody>
      </p:sp>
      <p:pic>
        <p:nvPicPr>
          <p:cNvPr id="5" name="Picture 4">
            <a:extLst>
              <a:ext uri="{FF2B5EF4-FFF2-40B4-BE49-F238E27FC236}">
                <a16:creationId xmlns:a16="http://schemas.microsoft.com/office/drawing/2014/main" id="{1306F328-08D5-4F15-916C-559A0EBB14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5346" y="-2"/>
            <a:ext cx="5726654" cy="6858002"/>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1895264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609600" y="704258"/>
            <a:ext cx="5602778" cy="939815"/>
          </a:xfrm>
        </p:spPr>
        <p:txBody>
          <a:bodyPr vert="horz" lIns="91440" tIns="45720" rIns="91440" bIns="45720" rtlCol="0" anchor="b">
            <a:normAutofit/>
          </a:bodyPr>
          <a:lstStyle/>
          <a:p>
            <a:r>
              <a:rPr lang="en-US" sz="4400" kern="1200" dirty="0">
                <a:solidFill>
                  <a:schemeClr val="tx1"/>
                </a:solidFill>
                <a:latin typeface="+mj-lt"/>
                <a:ea typeface="+mj-ea"/>
                <a:cs typeface="+mj-cs"/>
              </a:rPr>
              <a:t>Existing System</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10197" y="1877040"/>
            <a:ext cx="5588281" cy="4523760"/>
          </a:xfrm>
        </p:spPr>
        <p:txBody>
          <a:bodyPr vert="horz" lIns="91440" tIns="45720" rIns="91440" bIns="45720" rtlCol="0" anchor="t">
            <a:normAutofit fontScale="92500" lnSpcReduction="20000"/>
          </a:bodyPr>
          <a:lstStyle/>
          <a:p>
            <a:pPr marL="1143000">
              <a:lnSpc>
                <a:spcPct val="100000"/>
              </a:lnSpc>
            </a:pPr>
            <a:r>
              <a:rPr lang="en-US" dirty="0"/>
              <a:t>The existing system here is the "traditional library' which we use to see from the times before. The existing system here is completely manual run system. The burden of controlling the library entirely lies in the shoulder of the admin. More over the term "user friendly" doesn't have a place to stand in the existing library system, as the user have the heavy work of finding a desired book from the library.</a:t>
            </a:r>
            <a:br>
              <a:rPr lang="en-US" sz="1600" dirty="0"/>
            </a:br>
            <a:br>
              <a:rPr lang="en-US" sz="1600" dirty="0"/>
            </a:br>
            <a:r>
              <a:rPr lang="en-US" dirty="0"/>
              <a:t>Some of the major drawbacks the existing system faces is includes, wastage of time, man power, inconsistency, absence of secure mechanism, burden of record keeping &amp; wastage of storage space, expensive.</a:t>
            </a:r>
            <a:endParaRPr lang="en-US" sz="1600" dirty="0"/>
          </a:p>
        </p:txBody>
      </p:sp>
      <p:pic>
        <p:nvPicPr>
          <p:cNvPr id="8" name="Picture 7">
            <a:extLst>
              <a:ext uri="{FF2B5EF4-FFF2-40B4-BE49-F238E27FC236}">
                <a16:creationId xmlns:a16="http://schemas.microsoft.com/office/drawing/2014/main" id="{14323172-AFFE-442D-B2CB-4951177A4E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5346" y="0"/>
            <a:ext cx="5726654" cy="6858000"/>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1438217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7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5748752" y="552782"/>
            <a:ext cx="5919373" cy="1611920"/>
          </a:xfrm>
        </p:spPr>
        <p:txBody>
          <a:bodyPr vert="horz" lIns="91440" tIns="45720" rIns="91440" bIns="45720" rtlCol="0" anchor="b">
            <a:normAutofit/>
          </a:bodyPr>
          <a:lstStyle/>
          <a:p>
            <a:r>
              <a:rPr lang="en-US" sz="4400" kern="1200" dirty="0">
                <a:solidFill>
                  <a:schemeClr val="tx1"/>
                </a:solidFill>
                <a:latin typeface="+mj-lt"/>
                <a:ea typeface="+mj-ea"/>
                <a:cs typeface="+mj-cs"/>
              </a:rPr>
              <a:t>Objectives</a:t>
            </a:r>
          </a:p>
        </p:txBody>
      </p:sp>
      <p:pic>
        <p:nvPicPr>
          <p:cNvPr id="10" name="Picture 9">
            <a:extLst>
              <a:ext uri="{FF2B5EF4-FFF2-40B4-BE49-F238E27FC236}">
                <a16:creationId xmlns:a16="http://schemas.microsoft.com/office/drawing/2014/main" id="{E9933DB4-8827-462A-BFF4-A96B3957C2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139" y="10"/>
            <a:ext cx="4572394"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5745083" y="2391994"/>
            <a:ext cx="5904056" cy="4008805"/>
          </a:xfrm>
        </p:spPr>
        <p:txBody>
          <a:bodyPr vert="horz" lIns="91440" tIns="45720" rIns="91440" bIns="45720" rtlCol="0" anchor="t">
            <a:normAutofit/>
          </a:bodyPr>
          <a:lstStyle/>
          <a:p>
            <a:pPr marL="1428750">
              <a:lnSpc>
                <a:spcPct val="100000"/>
              </a:lnSpc>
            </a:pPr>
            <a:endParaRPr lang="en-US" sz="1400" dirty="0"/>
          </a:p>
          <a:p>
            <a:pPr marL="1771650" indent="-342900">
              <a:lnSpc>
                <a:spcPct val="100000"/>
              </a:lnSpc>
              <a:buFont typeface="Arial" panose="020B0604020202020204" pitchFamily="34" charset="0"/>
              <a:buChar char="•"/>
            </a:pPr>
            <a:r>
              <a:rPr lang="en-IN" dirty="0"/>
              <a:t>Automation and Efficiency</a:t>
            </a:r>
          </a:p>
          <a:p>
            <a:pPr marL="1771650" indent="-342900">
              <a:lnSpc>
                <a:spcPct val="100000"/>
              </a:lnSpc>
              <a:buFont typeface="Arial" panose="020B0604020202020204" pitchFamily="34" charset="0"/>
              <a:buChar char="•"/>
            </a:pPr>
            <a:r>
              <a:rPr lang="en-IN" dirty="0"/>
              <a:t>User-Friendly Interface</a:t>
            </a:r>
          </a:p>
          <a:p>
            <a:pPr marL="1771650" indent="-342900">
              <a:lnSpc>
                <a:spcPct val="100000"/>
              </a:lnSpc>
              <a:buFont typeface="Arial" panose="020B0604020202020204" pitchFamily="34" charset="0"/>
              <a:buChar char="•"/>
            </a:pPr>
            <a:r>
              <a:rPr lang="en-IN" dirty="0"/>
              <a:t>Real-Time Information</a:t>
            </a:r>
          </a:p>
          <a:p>
            <a:pPr marL="1771650" indent="-342900">
              <a:lnSpc>
                <a:spcPct val="100000"/>
              </a:lnSpc>
              <a:buFont typeface="Arial" panose="020B0604020202020204" pitchFamily="34" charset="0"/>
              <a:buChar char="•"/>
            </a:pPr>
            <a:r>
              <a:rPr lang="en-IN" dirty="0"/>
              <a:t>Accurate Tracking and Reporting</a:t>
            </a:r>
          </a:p>
          <a:p>
            <a:pPr marL="1771650" indent="-342900">
              <a:lnSpc>
                <a:spcPct val="100000"/>
              </a:lnSpc>
              <a:buFont typeface="Arial" panose="020B0604020202020204" pitchFamily="34" charset="0"/>
              <a:buChar char="•"/>
            </a:pPr>
            <a:r>
              <a:rPr lang="en-IN" dirty="0"/>
              <a:t>Fine Management</a:t>
            </a:r>
          </a:p>
          <a:p>
            <a:pPr marL="1771650" indent="-342900">
              <a:lnSpc>
                <a:spcPct val="100000"/>
              </a:lnSpc>
              <a:buFont typeface="Arial" panose="020B0604020202020204" pitchFamily="34" charset="0"/>
              <a:buChar char="•"/>
            </a:pPr>
            <a:r>
              <a:rPr lang="en-IN" dirty="0"/>
              <a:t>Renewal System</a:t>
            </a:r>
          </a:p>
          <a:p>
            <a:pPr marL="1771650" indent="-342900">
              <a:lnSpc>
                <a:spcPct val="100000"/>
              </a:lnSpc>
              <a:buFont typeface="Arial" panose="020B0604020202020204" pitchFamily="34" charset="0"/>
              <a:buChar char="•"/>
            </a:pPr>
            <a:r>
              <a:rPr lang="en-IN" dirty="0"/>
              <a:t>Data Security</a:t>
            </a:r>
            <a:endParaRPr lang="en-US" sz="1400" dirty="0"/>
          </a:p>
        </p:txBody>
      </p:sp>
    </p:spTree>
    <p:extLst>
      <p:ext uri="{BB962C8B-B14F-4D97-AF65-F5344CB8AC3E}">
        <p14:creationId xmlns:p14="http://schemas.microsoft.com/office/powerpoint/2010/main" val="528529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9" name="Rectangle 7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Shape 7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7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609600" y="704258"/>
            <a:ext cx="5602778" cy="1451509"/>
          </a:xfrm>
        </p:spPr>
        <p:txBody>
          <a:bodyPr vert="horz" lIns="91440" tIns="45720" rIns="91440" bIns="45720" rtlCol="0" anchor="b">
            <a:normAutofit/>
          </a:bodyPr>
          <a:lstStyle/>
          <a:p>
            <a:pPr algn="ctr"/>
            <a:r>
              <a:rPr lang="en-US" sz="4400" kern="1200" dirty="0">
                <a:solidFill>
                  <a:schemeClr val="tx1"/>
                </a:solidFill>
                <a:latin typeface="+mj-lt"/>
                <a:ea typeface="+mj-ea"/>
                <a:cs typeface="+mj-cs"/>
              </a:rPr>
              <a:t>Modules</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610197" y="2391995"/>
            <a:ext cx="5588281" cy="4073460"/>
          </a:xfrm>
        </p:spPr>
        <p:txBody>
          <a:bodyPr vert="horz" lIns="91440" tIns="45720" rIns="91440" bIns="45720" rtlCol="0" anchor="t">
            <a:normAutofit/>
          </a:bodyPr>
          <a:lstStyle/>
          <a:p>
            <a:r>
              <a:rPr lang="en" dirty="0"/>
              <a:t>HOMEPAGE:		</a:t>
            </a:r>
          </a:p>
          <a:p>
            <a:pPr lvl="1" algn="l">
              <a:buFont typeface="Arial" panose="020B0604020202020204" pitchFamily="34" charset="0"/>
              <a:buChar char="•"/>
            </a:pPr>
            <a:r>
              <a:rPr lang="en" sz="1400" dirty="0"/>
              <a:t>User SignUp</a:t>
            </a:r>
          </a:p>
          <a:p>
            <a:pPr lvl="1" algn="l">
              <a:buFont typeface="Arial" panose="020B0604020202020204" pitchFamily="34" charset="0"/>
              <a:buChar char="•"/>
            </a:pPr>
            <a:r>
              <a:rPr lang="en" sz="1400" dirty="0"/>
              <a:t>User Login</a:t>
            </a:r>
          </a:p>
          <a:p>
            <a:pPr lvl="1" algn="l">
              <a:buFont typeface="Arial" panose="020B0604020202020204" pitchFamily="34" charset="0"/>
              <a:buChar char="•"/>
            </a:pPr>
            <a:r>
              <a:rPr lang="en" sz="1400" dirty="0"/>
              <a:t>Admin Login</a:t>
            </a:r>
          </a:p>
          <a:p>
            <a:pPr lvl="1" algn="l">
              <a:buFont typeface="Arial" panose="020B0604020202020204" pitchFamily="34" charset="0"/>
              <a:buChar char="•"/>
            </a:pPr>
            <a:r>
              <a:rPr lang="en" sz="1400" dirty="0"/>
              <a:t>Anonymous User</a:t>
            </a:r>
            <a:endParaRPr lang="en-IN" sz="1400" dirty="0"/>
          </a:p>
          <a:p>
            <a:pPr marL="1428750">
              <a:lnSpc>
                <a:spcPct val="100000"/>
              </a:lnSpc>
            </a:pPr>
            <a:endParaRPr lang="en-US" sz="1400" dirty="0"/>
          </a:p>
        </p:txBody>
      </p:sp>
      <p:pic>
        <p:nvPicPr>
          <p:cNvPr id="6" name="Picture 5">
            <a:extLst>
              <a:ext uri="{FF2B5EF4-FFF2-40B4-BE49-F238E27FC236}">
                <a16:creationId xmlns:a16="http://schemas.microsoft.com/office/drawing/2014/main" id="{1EC64117-544D-43AC-930E-84AF11FC21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52109" y="0"/>
            <a:ext cx="7436843"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502255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invX="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1616556" y="-56078"/>
            <a:ext cx="5602778" cy="1368560"/>
          </a:xfrm>
        </p:spPr>
        <p:txBody>
          <a:bodyPr vert="horz" lIns="91440" tIns="45720" rIns="91440" bIns="45720" rtlCol="0" anchor="b">
            <a:normAutofit/>
          </a:bodyPr>
          <a:lstStyle/>
          <a:p>
            <a:pPr algn="ctr"/>
            <a:r>
              <a:rPr lang="en-US" sz="4400" kern="1200" dirty="0" err="1">
                <a:solidFill>
                  <a:schemeClr val="tx1"/>
                </a:solidFill>
                <a:latin typeface="+mj-lt"/>
                <a:ea typeface="+mj-ea"/>
                <a:cs typeface="+mj-cs"/>
              </a:rPr>
              <a:t>Contd</a:t>
            </a:r>
            <a:r>
              <a:rPr lang="en-US" sz="4400" kern="1200" dirty="0">
                <a:solidFill>
                  <a:schemeClr val="tx1"/>
                </a:solidFill>
                <a:latin typeface="+mj-lt"/>
                <a:ea typeface="+mj-ea"/>
                <a:cs typeface="+mj-cs"/>
              </a:rPr>
              <a:t>…</a:t>
            </a:r>
          </a:p>
        </p:txBody>
      </p:sp>
      <p:sp>
        <p:nvSpPr>
          <p:cNvPr id="3" name="Subtitle 2">
            <a:extLst>
              <a:ext uri="{FF2B5EF4-FFF2-40B4-BE49-F238E27FC236}">
                <a16:creationId xmlns:a16="http://schemas.microsoft.com/office/drawing/2014/main" id="{2838F757-0700-41B3-BB8A-45EB5208E536}"/>
              </a:ext>
            </a:extLst>
          </p:cNvPr>
          <p:cNvSpPr>
            <a:spLocks noGrp="1"/>
          </p:cNvSpPr>
          <p:nvPr>
            <p:ph type="subTitle" idx="1"/>
          </p:nvPr>
        </p:nvSpPr>
        <p:spPr>
          <a:xfrm>
            <a:off x="489772" y="1823959"/>
            <a:ext cx="5485803" cy="4146828"/>
          </a:xfrm>
        </p:spPr>
        <p:txBody>
          <a:bodyPr vert="horz" lIns="91440" tIns="45720" rIns="91440" bIns="45720" rtlCol="0" anchor="t">
            <a:normAutofit fontScale="70000" lnSpcReduction="20000"/>
          </a:bodyPr>
          <a:lstStyle/>
          <a:p>
            <a:pPr lvl="0">
              <a:spcBef>
                <a:spcPts val="0"/>
              </a:spcBef>
            </a:pPr>
            <a:r>
              <a:rPr lang="en" dirty="0"/>
              <a:t>ADMIN MODULES:						</a:t>
            </a:r>
          </a:p>
          <a:p>
            <a:pPr lvl="0">
              <a:spcBef>
                <a:spcPts val="0"/>
              </a:spcBef>
            </a:pPr>
            <a:endParaRPr lang="en" sz="1700" dirty="0"/>
          </a:p>
          <a:p>
            <a:pPr marL="628650" lvl="1" indent="-171450" algn="l">
              <a:buFont typeface="Arial" panose="020B0604020202020204" pitchFamily="34" charset="0"/>
              <a:buChar char="•"/>
            </a:pPr>
            <a:r>
              <a:rPr lang="en" sz="1700" dirty="0"/>
              <a:t>Author Management</a:t>
            </a:r>
          </a:p>
          <a:p>
            <a:pPr marL="628650" lvl="1" indent="-171450" algn="l">
              <a:buFont typeface="Arial" panose="020B0604020202020204" pitchFamily="34" charset="0"/>
              <a:buChar char="•"/>
            </a:pPr>
            <a:endParaRPr lang="en" sz="1700" dirty="0"/>
          </a:p>
          <a:p>
            <a:pPr marL="628650" lvl="1" indent="-171450" algn="l">
              <a:buFont typeface="Arial" panose="020B0604020202020204" pitchFamily="34" charset="0"/>
              <a:buChar char="•"/>
            </a:pPr>
            <a:r>
              <a:rPr lang="en" sz="1700" dirty="0"/>
              <a:t>Publisher Mangement</a:t>
            </a:r>
          </a:p>
          <a:p>
            <a:pPr lvl="1" algn="l"/>
            <a:endParaRPr lang="en" sz="1700" dirty="0"/>
          </a:p>
          <a:p>
            <a:pPr marL="628650" lvl="1" indent="-171450" algn="l">
              <a:buFont typeface="Arial" panose="020B0604020202020204" pitchFamily="34" charset="0"/>
              <a:buChar char="•"/>
            </a:pPr>
            <a:r>
              <a:rPr lang="en" sz="1700" dirty="0"/>
              <a:t>Book Inventory</a:t>
            </a:r>
          </a:p>
          <a:p>
            <a:pPr marL="628650" lvl="1" indent="-171450" algn="l">
              <a:buFont typeface="Arial" panose="020B0604020202020204" pitchFamily="34" charset="0"/>
              <a:buChar char="•"/>
            </a:pPr>
            <a:endParaRPr lang="en" sz="1700" dirty="0"/>
          </a:p>
          <a:p>
            <a:pPr marL="628650" lvl="1" indent="-171450" algn="l">
              <a:buFont typeface="Arial" panose="020B0604020202020204" pitchFamily="34" charset="0"/>
              <a:buChar char="•"/>
            </a:pPr>
            <a:r>
              <a:rPr lang="en" sz="1700" dirty="0"/>
              <a:t>Book Issuing</a:t>
            </a:r>
          </a:p>
          <a:p>
            <a:pPr marL="628650" lvl="1" indent="-171450" algn="l">
              <a:buFont typeface="Arial" panose="020B0604020202020204" pitchFamily="34" charset="0"/>
              <a:buChar char="•"/>
            </a:pPr>
            <a:endParaRPr lang="en" sz="1700" dirty="0"/>
          </a:p>
          <a:p>
            <a:pPr marL="628650" lvl="1" indent="-171450" algn="l">
              <a:buFont typeface="Arial" panose="020B0604020202020204" pitchFamily="34" charset="0"/>
              <a:buChar char="•"/>
            </a:pPr>
            <a:r>
              <a:rPr lang="en" sz="1700" dirty="0"/>
              <a:t>Book Return</a:t>
            </a:r>
          </a:p>
          <a:p>
            <a:pPr marL="628650" lvl="1" indent="-171450" algn="l">
              <a:buFont typeface="Arial" panose="020B0604020202020204" pitchFamily="34" charset="0"/>
              <a:buChar char="•"/>
            </a:pPr>
            <a:endParaRPr lang="en" sz="1700" dirty="0"/>
          </a:p>
          <a:p>
            <a:pPr marL="628650" lvl="1" indent="-171450" algn="l">
              <a:buFont typeface="Arial" panose="020B0604020202020204" pitchFamily="34" charset="0"/>
              <a:buChar char="•"/>
            </a:pPr>
            <a:r>
              <a:rPr lang="en" sz="1700" dirty="0"/>
              <a:t>Book Renewal</a:t>
            </a:r>
          </a:p>
          <a:p>
            <a:pPr marL="628650" lvl="1" indent="-171450" algn="l">
              <a:buFont typeface="Arial" panose="020B0604020202020204" pitchFamily="34" charset="0"/>
              <a:buChar char="•"/>
            </a:pPr>
            <a:endParaRPr lang="en" sz="1700" dirty="0"/>
          </a:p>
          <a:p>
            <a:pPr marL="628650" lvl="1" indent="-171450" algn="l">
              <a:buFont typeface="Arial" panose="020B0604020202020204" pitchFamily="34" charset="0"/>
              <a:buChar char="•"/>
            </a:pPr>
            <a:r>
              <a:rPr lang="en" sz="1700" dirty="0"/>
              <a:t>Member Management</a:t>
            </a:r>
          </a:p>
          <a:p>
            <a:pPr marL="628650" lvl="1" indent="-171450" algn="l">
              <a:buFont typeface="Arial" panose="020B0604020202020204" pitchFamily="34" charset="0"/>
              <a:buChar char="•"/>
            </a:pPr>
            <a:endParaRPr lang="en" sz="1700" dirty="0"/>
          </a:p>
          <a:p>
            <a:pPr marL="628650" lvl="1" indent="-171450" algn="l">
              <a:buFont typeface="Arial" panose="020B0604020202020204" pitchFamily="34" charset="0"/>
              <a:buChar char="•"/>
            </a:pPr>
            <a:r>
              <a:rPr lang="en" sz="1700" dirty="0"/>
              <a:t>Fine Management</a:t>
            </a:r>
          </a:p>
        </p:txBody>
      </p:sp>
      <p:pic>
        <p:nvPicPr>
          <p:cNvPr id="5" name="Picture 4">
            <a:extLst>
              <a:ext uri="{FF2B5EF4-FFF2-40B4-BE49-F238E27FC236}">
                <a16:creationId xmlns:a16="http://schemas.microsoft.com/office/drawing/2014/main" id="{FA2B87AE-5F51-497F-99F6-448FF8D1A2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5346" y="232969"/>
            <a:ext cx="5726654" cy="6625032"/>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2266998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Shape 9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3050" y="232967"/>
            <a:ext cx="4755159" cy="1079514"/>
          </a:xfrm>
        </p:spPr>
        <p:txBody>
          <a:bodyPr vert="horz" lIns="91440" tIns="45720" rIns="91440" bIns="45720" rtlCol="0" anchor="b">
            <a:normAutofit/>
          </a:bodyPr>
          <a:lstStyle/>
          <a:p>
            <a:r>
              <a:rPr lang="en-US" sz="4400" dirty="0" err="1"/>
              <a:t>Contd</a:t>
            </a:r>
            <a:r>
              <a:rPr lang="en-US" sz="4400" dirty="0"/>
              <a:t>…</a:t>
            </a:r>
            <a:endParaRPr lang="en-US" sz="4400" kern="1200" dirty="0">
              <a:solidFill>
                <a:schemeClr val="tx1"/>
              </a:solidFill>
              <a:latin typeface="+mj-lt"/>
              <a:ea typeface="+mj-ea"/>
              <a:cs typeface="+mj-cs"/>
            </a:endParaRPr>
          </a:p>
        </p:txBody>
      </p:sp>
      <p:pic>
        <p:nvPicPr>
          <p:cNvPr id="8" name="Picture 7">
            <a:extLst>
              <a:ext uri="{FF2B5EF4-FFF2-40B4-BE49-F238E27FC236}">
                <a16:creationId xmlns:a16="http://schemas.microsoft.com/office/drawing/2014/main" id="{E0DED247-12DA-45C7-B816-1FFD9290A8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65345" y="332612"/>
            <a:ext cx="5726655" cy="6525388"/>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
        <p:nvSpPr>
          <p:cNvPr id="11" name="Google Shape;96;p16">
            <a:extLst>
              <a:ext uri="{FF2B5EF4-FFF2-40B4-BE49-F238E27FC236}">
                <a16:creationId xmlns:a16="http://schemas.microsoft.com/office/drawing/2014/main" id="{EC8B5320-99F7-4E6C-95A6-11F5DC084990}"/>
              </a:ext>
            </a:extLst>
          </p:cNvPr>
          <p:cNvSpPr txBox="1">
            <a:spLocks/>
          </p:cNvSpPr>
          <p:nvPr/>
        </p:nvSpPr>
        <p:spPr>
          <a:xfrm>
            <a:off x="457200" y="1563399"/>
            <a:ext cx="7301345" cy="4518745"/>
          </a:xfrm>
          <a:prstGeom prst="rect">
            <a:avLst/>
          </a:prstGeom>
        </p:spPr>
        <p:txBody>
          <a:bodyPr spcFirstLastPara="1" vert="horz" wrap="square" lIns="91425" tIns="91425" rIns="91425" bIns="91425" rtlCol="0" anchor="t" anchorCtr="0">
            <a:no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5"/>
              </a:buClr>
              <a:buFont typeface="Avenir Next LT Pro" panose="020B05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User Modules</a:t>
            </a:r>
            <a:r>
              <a:rPr lang="en" dirty="0"/>
              <a:t>:		</a:t>
            </a:r>
          </a:p>
          <a:p>
            <a:pPr lvl="1" algn="l">
              <a:buFont typeface="Arial" panose="020B0604020202020204" pitchFamily="34" charset="0"/>
              <a:buChar char="•"/>
            </a:pPr>
            <a:r>
              <a:rPr lang="en-IN" sz="1400" dirty="0"/>
              <a:t>View Profile</a:t>
            </a:r>
            <a:endParaRPr lang="en" sz="1400" dirty="0"/>
          </a:p>
          <a:p>
            <a:pPr lvl="1" algn="l">
              <a:buFont typeface="Arial" panose="020B0604020202020204" pitchFamily="34" charset="0"/>
              <a:buChar char="•"/>
            </a:pPr>
            <a:r>
              <a:rPr lang="en-IN" sz="1400" dirty="0"/>
              <a:t>Update Profile</a:t>
            </a:r>
            <a:endParaRPr lang="en" sz="1400" dirty="0"/>
          </a:p>
          <a:p>
            <a:pPr lvl="1" algn="l">
              <a:buFont typeface="Arial" panose="020B0604020202020204" pitchFamily="34" charset="0"/>
              <a:buChar char="•"/>
            </a:pPr>
            <a:r>
              <a:rPr lang="en-US" sz="1400" dirty="0"/>
              <a:t>View Books</a:t>
            </a:r>
          </a:p>
          <a:p>
            <a:pPr lvl="1" algn="l">
              <a:buFont typeface="Arial" panose="020B0604020202020204" pitchFamily="34" charset="0"/>
              <a:buChar char="•"/>
            </a:pPr>
            <a:r>
              <a:rPr lang="en-US" sz="1400" dirty="0"/>
              <a:t>Return Books</a:t>
            </a:r>
          </a:p>
          <a:p>
            <a:pPr lvl="1" algn="l">
              <a:buFont typeface="Arial" panose="020B0604020202020204" pitchFamily="34" charset="0"/>
              <a:buChar char="•"/>
            </a:pPr>
            <a:r>
              <a:rPr lang="en-US" sz="1400" dirty="0"/>
              <a:t>Renew Books</a:t>
            </a:r>
          </a:p>
          <a:p>
            <a:pPr lvl="1" algn="l">
              <a:buFont typeface="Arial" panose="020B0604020202020204" pitchFamily="34" charset="0"/>
              <a:buChar char="•"/>
            </a:pPr>
            <a:r>
              <a:rPr lang="en-US" sz="1400" dirty="0"/>
              <a:t>Check Fine </a:t>
            </a:r>
            <a:endParaRPr lang="en-IN" sz="1400" dirty="0"/>
          </a:p>
          <a:p>
            <a:pPr>
              <a:spcBef>
                <a:spcPts val="0"/>
              </a:spcBef>
            </a:pPr>
            <a:endParaRPr lang="en" dirty="0"/>
          </a:p>
        </p:txBody>
      </p:sp>
    </p:spTree>
    <p:extLst>
      <p:ext uri="{BB962C8B-B14F-4D97-AF65-F5344CB8AC3E}">
        <p14:creationId xmlns:p14="http://schemas.microsoft.com/office/powerpoint/2010/main" val="1238115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reeform: Shape 1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D1749B75-A59D-4DB0-B596-34BA6F02F0A5}"/>
              </a:ext>
            </a:extLst>
          </p:cNvPr>
          <p:cNvSpPr>
            <a:spLocks noGrp="1"/>
          </p:cNvSpPr>
          <p:nvPr>
            <p:ph type="ctrTitle"/>
          </p:nvPr>
        </p:nvSpPr>
        <p:spPr>
          <a:xfrm>
            <a:off x="138546" y="1112483"/>
            <a:ext cx="5602778" cy="1451509"/>
          </a:xfrm>
        </p:spPr>
        <p:txBody>
          <a:bodyPr vert="horz" lIns="91440" tIns="45720" rIns="91440" bIns="45720" rtlCol="0" anchor="b">
            <a:normAutofit/>
          </a:bodyPr>
          <a:lstStyle/>
          <a:p>
            <a:r>
              <a:rPr lang="en-US" sz="4400" kern="1200" dirty="0">
                <a:solidFill>
                  <a:schemeClr val="tx1"/>
                </a:solidFill>
                <a:latin typeface="+mj-lt"/>
                <a:ea typeface="+mj-ea"/>
                <a:cs typeface="+mj-cs"/>
              </a:rPr>
              <a:t>Future Scope</a:t>
            </a:r>
          </a:p>
        </p:txBody>
      </p:sp>
      <p:pic>
        <p:nvPicPr>
          <p:cNvPr id="5" name="Picture 4">
            <a:extLst>
              <a:ext uri="{FF2B5EF4-FFF2-40B4-BE49-F238E27FC236}">
                <a16:creationId xmlns:a16="http://schemas.microsoft.com/office/drawing/2014/main" id="{10D73465-2D1B-4165-BB1D-0D347B106D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42673" y="1"/>
            <a:ext cx="4571999"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
        <p:nvSpPr>
          <p:cNvPr id="11" name="Subtitle 2">
            <a:extLst>
              <a:ext uri="{FF2B5EF4-FFF2-40B4-BE49-F238E27FC236}">
                <a16:creationId xmlns:a16="http://schemas.microsoft.com/office/drawing/2014/main" id="{B937CC82-706C-4889-98C3-04032DDDC2E8}"/>
              </a:ext>
            </a:extLst>
          </p:cNvPr>
          <p:cNvSpPr>
            <a:spLocks noGrp="1"/>
          </p:cNvSpPr>
          <p:nvPr>
            <p:ph type="subTitle" idx="1"/>
          </p:nvPr>
        </p:nvSpPr>
        <p:spPr>
          <a:xfrm>
            <a:off x="-1066366" y="3289747"/>
            <a:ext cx="11110912" cy="4288689"/>
          </a:xfrm>
        </p:spPr>
        <p:txBody>
          <a:bodyPr vert="horz" lIns="91440" tIns="45720" rIns="91440" bIns="45720" rtlCol="0" anchor="t">
            <a:normAutofit/>
          </a:bodyPr>
          <a:lstStyle/>
          <a:p>
            <a:pPr marL="2228850" indent="-342900">
              <a:lnSpc>
                <a:spcPct val="100000"/>
              </a:lnSpc>
              <a:buFont typeface="Arial" panose="020B0604020202020204" pitchFamily="34" charset="0"/>
              <a:buChar char="•"/>
            </a:pPr>
            <a:r>
              <a:rPr lang="en-IN" dirty="0"/>
              <a:t>Artificial Intelligence Integration</a:t>
            </a:r>
          </a:p>
          <a:p>
            <a:pPr marL="2228850" indent="-342900">
              <a:lnSpc>
                <a:spcPct val="100000"/>
              </a:lnSpc>
              <a:buFont typeface="Arial" panose="020B0604020202020204" pitchFamily="34" charset="0"/>
              <a:buChar char="•"/>
            </a:pPr>
            <a:r>
              <a:rPr lang="en-IN" dirty="0"/>
              <a:t>Enhanced User Analytics</a:t>
            </a:r>
          </a:p>
          <a:p>
            <a:pPr marL="2228850" indent="-342900">
              <a:lnSpc>
                <a:spcPct val="100000"/>
              </a:lnSpc>
              <a:buFont typeface="Arial" panose="020B0604020202020204" pitchFamily="34" charset="0"/>
              <a:buChar char="•"/>
            </a:pPr>
            <a:r>
              <a:rPr lang="en-US" dirty="0"/>
              <a:t>AI-Driven Personalization</a:t>
            </a:r>
          </a:p>
          <a:p>
            <a:pPr marL="2228850" indent="-342900">
              <a:lnSpc>
                <a:spcPct val="100000"/>
              </a:lnSpc>
              <a:buFont typeface="Arial" panose="020B0604020202020204" pitchFamily="34" charset="0"/>
              <a:buChar char="•"/>
            </a:pPr>
            <a:r>
              <a:rPr lang="en-GB" dirty="0"/>
              <a:t>To Implement email and SMS technology into the system</a:t>
            </a:r>
            <a:endParaRPr lang="en-IN" dirty="0"/>
          </a:p>
          <a:p>
            <a:pPr marL="2228850" indent="-342900">
              <a:lnSpc>
                <a:spcPct val="100000"/>
              </a:lnSpc>
              <a:buFont typeface="Arial" panose="020B0604020202020204" pitchFamily="34" charset="0"/>
              <a:buChar char="•"/>
            </a:pPr>
            <a:endParaRPr lang="en-US" dirty="0"/>
          </a:p>
          <a:p>
            <a:pPr marL="2228850" indent="-342900">
              <a:lnSpc>
                <a:spcPct val="100000"/>
              </a:lnSpc>
              <a:buFont typeface="Arial" panose="020B0604020202020204" pitchFamily="34" charset="0"/>
              <a:buChar char="•"/>
            </a:pPr>
            <a:endParaRPr lang="en-IN" dirty="0"/>
          </a:p>
          <a:p>
            <a:pPr marL="2228850" indent="-342900">
              <a:lnSpc>
                <a:spcPct val="100000"/>
              </a:lnSpc>
              <a:buFont typeface="Arial" panose="020B0604020202020204" pitchFamily="34" charset="0"/>
              <a:buChar char="•"/>
            </a:pPr>
            <a:endParaRPr lang="en-US" sz="1700" dirty="0"/>
          </a:p>
          <a:p>
            <a:pPr marL="1885950">
              <a:lnSpc>
                <a:spcPct val="100000"/>
              </a:lnSpc>
            </a:pPr>
            <a:endParaRPr lang="en-US" sz="1700" dirty="0"/>
          </a:p>
          <a:p>
            <a:pPr marL="1885950">
              <a:lnSpc>
                <a:spcPct val="100000"/>
              </a:lnSpc>
            </a:pPr>
            <a:endParaRPr lang="en-US" sz="1700" dirty="0"/>
          </a:p>
        </p:txBody>
      </p:sp>
    </p:spTree>
    <p:extLst>
      <p:ext uri="{BB962C8B-B14F-4D97-AF65-F5344CB8AC3E}">
        <p14:creationId xmlns:p14="http://schemas.microsoft.com/office/powerpoint/2010/main" val="69075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327</TotalTime>
  <Words>368</Words>
  <Application>Microsoft Office PowerPoint</Application>
  <PresentationFormat>Widescreen</PresentationFormat>
  <Paragraphs>82</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SplashVTI</vt:lpstr>
      <vt:lpstr>PowerPoint Presentation</vt:lpstr>
      <vt:lpstr>Contents</vt:lpstr>
      <vt:lpstr>Introduction</vt:lpstr>
      <vt:lpstr>Existing System</vt:lpstr>
      <vt:lpstr>Objectives</vt:lpstr>
      <vt:lpstr>Modules</vt:lpstr>
      <vt:lpstr>Contd…</vt:lpstr>
      <vt:lpstr>Contd…</vt:lpstr>
      <vt:lpstr>Future Scope</vt:lpstr>
      <vt:lpstr>Conclusion</vt:lpstr>
      <vt:lpstr>   Thank You: We extend our heartfelt gratitude for your time and attention.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1ST Submitted by</dc:title>
  <dc:creator>Malik Gawhar</dc:creator>
  <cp:lastModifiedBy>HILAL HAFEEZ</cp:lastModifiedBy>
  <cp:revision>74</cp:revision>
  <dcterms:created xsi:type="dcterms:W3CDTF">2023-09-20T11:42:59Z</dcterms:created>
  <dcterms:modified xsi:type="dcterms:W3CDTF">2023-12-31T16:32:53Z</dcterms:modified>
</cp:coreProperties>
</file>